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5" r:id="rId5"/>
    <p:sldId id="263" r:id="rId6"/>
    <p:sldId id="262" r:id="rId7"/>
    <p:sldId id="268" r:id="rId8"/>
    <p:sldId id="267" r:id="rId9"/>
    <p:sldId id="266" r:id="rId10"/>
    <p:sldId id="271" r:id="rId11"/>
    <p:sldId id="272" r:id="rId12"/>
    <p:sldId id="273" r:id="rId13"/>
    <p:sldId id="275" r:id="rId14"/>
    <p:sldId id="278" r:id="rId15"/>
    <p:sldId id="276" r:id="rId16"/>
    <p:sldId id="274" r:id="rId17"/>
    <p:sldId id="277" r:id="rId18"/>
    <p:sldId id="27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A7BF-45E7-483B-AF02-270C9B908BB8}" type="datetimeFigureOut">
              <a:rPr lang="ru-RU" smtClean="0"/>
              <a:t>02.02.2015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550E-B8F1-42DC-ADB5-107AF7DFF2F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98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A7BF-45E7-483B-AF02-270C9B908BB8}" type="datetimeFigureOut">
              <a:rPr lang="ru-RU" smtClean="0"/>
              <a:t>02.02.2015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550E-B8F1-42DC-ADB5-107AF7DFF2F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418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A7BF-45E7-483B-AF02-270C9B908BB8}" type="datetimeFigureOut">
              <a:rPr lang="ru-RU" smtClean="0"/>
              <a:t>02.02.2015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550E-B8F1-42DC-ADB5-107AF7DFF2F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18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A7BF-45E7-483B-AF02-270C9B908BB8}" type="datetimeFigureOut">
              <a:rPr lang="ru-RU" smtClean="0"/>
              <a:t>02.02.2015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550E-B8F1-42DC-ADB5-107AF7DFF2F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79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A7BF-45E7-483B-AF02-270C9B908BB8}" type="datetimeFigureOut">
              <a:rPr lang="ru-RU" smtClean="0"/>
              <a:t>02.02.2015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550E-B8F1-42DC-ADB5-107AF7DFF2F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620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A7BF-45E7-483B-AF02-270C9B908BB8}" type="datetimeFigureOut">
              <a:rPr lang="ru-RU" smtClean="0"/>
              <a:t>02.02.2015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550E-B8F1-42DC-ADB5-107AF7DFF2F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872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A7BF-45E7-483B-AF02-270C9B908BB8}" type="datetimeFigureOut">
              <a:rPr lang="ru-RU" smtClean="0"/>
              <a:t>02.02.2015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550E-B8F1-42DC-ADB5-107AF7DFF2F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54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A7BF-45E7-483B-AF02-270C9B908BB8}" type="datetimeFigureOut">
              <a:rPr lang="ru-RU" smtClean="0"/>
              <a:t>02.02.2015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550E-B8F1-42DC-ADB5-107AF7DFF2F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38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A7BF-45E7-483B-AF02-270C9B908BB8}" type="datetimeFigureOut">
              <a:rPr lang="ru-RU" smtClean="0"/>
              <a:t>02.02.2015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550E-B8F1-42DC-ADB5-107AF7DFF2F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99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A7BF-45E7-483B-AF02-270C9B908BB8}" type="datetimeFigureOut">
              <a:rPr lang="ru-RU" smtClean="0"/>
              <a:t>02.02.2015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550E-B8F1-42DC-ADB5-107AF7DFF2F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4210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A7BF-45E7-483B-AF02-270C9B908BB8}" type="datetimeFigureOut">
              <a:rPr lang="ru-RU" smtClean="0"/>
              <a:t>02.02.2015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550E-B8F1-42DC-ADB5-107AF7DFF2F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07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FA7BF-45E7-483B-AF02-270C9B908BB8}" type="datetimeFigureOut">
              <a:rPr lang="ru-RU" smtClean="0"/>
              <a:t>02.02.2015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B550E-B8F1-42DC-ADB5-107AF7DFF2F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370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preton@bakotech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05350" y="5244028"/>
            <a:ext cx="9144000" cy="1038339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b="1" dirty="0" smtClean="0"/>
              <a:t>Никита Черняков</a:t>
            </a:r>
          </a:p>
          <a:p>
            <a:pPr algn="r"/>
            <a:r>
              <a:rPr lang="ru-RU" sz="1800" dirty="0" smtClean="0"/>
              <a:t>Менеджер по развитию бизнеса </a:t>
            </a:r>
          </a:p>
          <a:p>
            <a:pPr algn="r"/>
            <a:r>
              <a:rPr lang="ru-RU" sz="1800" dirty="0" smtClean="0"/>
              <a:t>БАКОТЕК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80" y="2126255"/>
            <a:ext cx="6552085" cy="17676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658" y="5932007"/>
            <a:ext cx="1580692" cy="70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0592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 smtClean="0"/>
              <a:t>PretonSaver Enterprise™</a:t>
            </a:r>
            <a:r>
              <a:rPr lang="ru-RU" sz="2800" b="1" dirty="0" smtClean="0"/>
              <a:t>. Возражения.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31892" cy="683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731" y="5971141"/>
            <a:ext cx="1580692" cy="700719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068636" y="1850834"/>
            <a:ext cx="5133860" cy="1101686"/>
          </a:xfrm>
          <a:prstGeom prst="wedgeRoundRectCallout">
            <a:avLst>
              <a:gd name="adj1" fmla="val -53880"/>
              <a:gd name="adj2" fmla="val 72500"/>
              <a:gd name="adj3" fmla="val 16667"/>
            </a:avLst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Для экономии тонера мы используем режим «черновой печати».</a:t>
            </a:r>
            <a:endParaRPr lang="ru-RU" b="1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671152" y="3470313"/>
            <a:ext cx="7238082" cy="1994053"/>
          </a:xfrm>
          <a:prstGeom prst="wedgeRoundRectCallout">
            <a:avLst>
              <a:gd name="adj1" fmla="val 43094"/>
              <a:gd name="adj2" fmla="val 76312"/>
              <a:gd name="adj3" fmla="val 16667"/>
            </a:avLst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В большинстве случаев разного рода встроенные в печатную технику режимы экономии </a:t>
            </a:r>
            <a:r>
              <a:rPr lang="ru-RU" b="1" dirty="0" smtClean="0"/>
              <a:t>на </a:t>
            </a:r>
            <a:r>
              <a:rPr lang="ru-RU" b="1" dirty="0"/>
              <a:t>практике приводят к существенному снижению качественного уровня отпечатка, а так же </a:t>
            </a:r>
            <a:r>
              <a:rPr lang="ru-RU" b="1" dirty="0" smtClean="0"/>
              <a:t>дают </a:t>
            </a:r>
            <a:r>
              <a:rPr lang="ru-RU" b="1" dirty="0"/>
              <a:t>низкий уровень экономии средств. Рассмотрим подробнее: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82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0592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 smtClean="0"/>
              <a:t>PretonSaver Enterprise™</a:t>
            </a:r>
            <a:r>
              <a:rPr lang="ru-RU" sz="2800" b="1" dirty="0" smtClean="0"/>
              <a:t>. Возражения.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31892" cy="683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731" y="5971141"/>
            <a:ext cx="1580692" cy="7007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3214" y="1244906"/>
            <a:ext cx="5972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Существуют следующие варианты «черновых режимов»: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70182" y="1680018"/>
            <a:ext cx="8848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уменьшение количества точек на дюйм </a:t>
            </a:r>
            <a:r>
              <a:rPr lang="ru-RU" dirty="0" smtClean="0"/>
              <a:t>– в данном режиме происходит изменение количества точек на дюйм (с 600 до 300). Данный подход позволяет экономить от 5 до 10% тонера, но приводит к существенному «осветлению» отпечатка.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970182" y="2603348"/>
            <a:ext cx="8848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с</a:t>
            </a:r>
            <a:r>
              <a:rPr lang="ru-RU" b="1" dirty="0" smtClean="0"/>
              <a:t>нижение уровня плотности тонера </a:t>
            </a:r>
            <a:r>
              <a:rPr lang="ru-RU" dirty="0" smtClean="0"/>
              <a:t>– данный режим снижает плотность наложения тонера. При данном подходе обеспечивается 8-15% экономия тонера, но приводит к «утончению» линий.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70183" y="3526678"/>
            <a:ext cx="8848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</a:t>
            </a:r>
            <a:r>
              <a:rPr lang="ru-RU" b="1" dirty="0" smtClean="0"/>
              <a:t>оловинное тонирование </a:t>
            </a:r>
            <a:r>
              <a:rPr lang="ru-RU" dirty="0" smtClean="0"/>
              <a:t>– в данном режиме цвет на отпечатке меняется с черного на серый. Данный режим обеспечивает существенную экономию тонера, но приводит к ухудшению читаемости отпечатка.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80337" y="5188672"/>
            <a:ext cx="11631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Эти методы даже не пытаются сохранить качественный уровень отпечатка при невысоком показателе экономии.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2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0592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 smtClean="0"/>
              <a:t>PretonSaver Enterprise™</a:t>
            </a:r>
            <a:r>
              <a:rPr lang="ru-RU" sz="2800" b="1" dirty="0" smtClean="0"/>
              <a:t>. Возражения.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31892" cy="683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731" y="5971141"/>
            <a:ext cx="1580692" cy="7007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32346" y="2688370"/>
            <a:ext cx="8701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PretonSaver</a:t>
            </a:r>
            <a:r>
              <a:rPr lang="en-US" dirty="0" smtClean="0"/>
              <a:t> </a:t>
            </a:r>
            <a:r>
              <a:rPr lang="ru-RU" dirty="0" smtClean="0"/>
              <a:t>использует технологии, которые не только позволяют сохранить качественный уровень отпечатка, но и обеспечивает существенный процент экономии средств, а также позволяет определять политики экономии в рамках всей организации, а не отдельного устройства.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85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0592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 smtClean="0"/>
              <a:t>PretonSaver Enterprise™</a:t>
            </a:r>
            <a:r>
              <a:rPr lang="ru-RU" sz="2800" b="1" dirty="0" smtClean="0"/>
              <a:t>. Возражения.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31892" cy="683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731" y="5971141"/>
            <a:ext cx="1580692" cy="700719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068636" y="1850834"/>
            <a:ext cx="5133860" cy="1101686"/>
          </a:xfrm>
          <a:prstGeom prst="wedgeRoundRectCallout">
            <a:avLst>
              <a:gd name="adj1" fmla="val -53880"/>
              <a:gd name="adj2" fmla="val 72500"/>
              <a:gd name="adj3" fmla="val 16667"/>
            </a:avLst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Используя </a:t>
            </a:r>
            <a:r>
              <a:rPr lang="en-US" b="1" dirty="0" smtClean="0"/>
              <a:t>PretonSaver </a:t>
            </a:r>
            <a:r>
              <a:rPr lang="ru-RU" b="1" dirty="0" smtClean="0"/>
              <a:t>мы потеряем гарантию на наши печатающие устройства.</a:t>
            </a:r>
            <a:endParaRPr lang="ru-RU" b="1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671152" y="3999123"/>
            <a:ext cx="7238082" cy="1465243"/>
          </a:xfrm>
          <a:prstGeom prst="wedgeRoundRectCallout">
            <a:avLst>
              <a:gd name="adj1" fmla="val 43094"/>
              <a:gd name="adj2" fmla="val 76312"/>
              <a:gd name="adj3" fmla="val 16667"/>
            </a:avLst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PretonSaver </a:t>
            </a:r>
            <a:r>
              <a:rPr lang="ru-RU" b="1" dirty="0" smtClean="0"/>
              <a:t>не вносит каких-либо изменений в микропрограмму принтера или драйвера, поэтому использование данного решения никак не влияет на соблюдение пользователем условий гарантии</a:t>
            </a:r>
            <a:r>
              <a:rPr lang="ru-RU" b="1" dirty="0" smtClean="0"/>
              <a:t>.</a:t>
            </a:r>
            <a:endParaRPr lang="en-US" b="1" dirty="0" smtClean="0"/>
          </a:p>
          <a:p>
            <a:r>
              <a:rPr lang="ru-RU" b="1" dirty="0" smtClean="0"/>
              <a:t>Рассмотрим архитектуру решения </a:t>
            </a:r>
            <a:r>
              <a:rPr lang="ru-RU" b="1" dirty="0" smtClean="0"/>
              <a:t>подробнее: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93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0592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 smtClean="0"/>
              <a:t>PretonSaver Enterprise™</a:t>
            </a:r>
            <a:r>
              <a:rPr lang="ru-RU" sz="2800" b="1" dirty="0" smtClean="0"/>
              <a:t>. Возражения.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31892" cy="683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731" y="5971141"/>
            <a:ext cx="1580692" cy="7007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79" y="1752012"/>
            <a:ext cx="9045842" cy="3348799"/>
          </a:xfrm>
          <a:prstGeom prst="rect">
            <a:avLst/>
          </a:prstGeom>
        </p:spPr>
      </p:pic>
      <p:sp>
        <p:nvSpPr>
          <p:cNvPr id="9" name="Облако 8"/>
          <p:cNvSpPr/>
          <p:nvPr/>
        </p:nvSpPr>
        <p:spPr>
          <a:xfrm rot="11128924">
            <a:off x="367036" y="1267105"/>
            <a:ext cx="4682169" cy="4318612"/>
          </a:xfrm>
          <a:prstGeom prst="cloud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2193" y="4660135"/>
            <a:ext cx="1275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reton.com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79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0592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 smtClean="0"/>
              <a:t>PretonSaver Enterprise™</a:t>
            </a:r>
            <a:r>
              <a:rPr lang="ru-RU" sz="2800" b="1" dirty="0" smtClean="0"/>
              <a:t>. Возражения.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31892" cy="683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731" y="5971141"/>
            <a:ext cx="1580692" cy="700719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068636" y="1850834"/>
            <a:ext cx="5133860" cy="1101686"/>
          </a:xfrm>
          <a:prstGeom prst="wedgeRoundRectCallout">
            <a:avLst>
              <a:gd name="adj1" fmla="val -53880"/>
              <a:gd name="adj2" fmla="val 72500"/>
              <a:gd name="adj3" fmla="val 16667"/>
            </a:avLst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Мы используем широкий парк печатающей техники различных производителей– будет ли </a:t>
            </a:r>
            <a:r>
              <a:rPr lang="en-US" b="1" dirty="0" smtClean="0"/>
              <a:t>PretonSaver </a:t>
            </a:r>
            <a:r>
              <a:rPr lang="ru-RU" b="1" dirty="0" smtClean="0"/>
              <a:t>корректно работать с ними?</a:t>
            </a:r>
            <a:endParaRPr lang="ru-RU" b="1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671152" y="4197426"/>
            <a:ext cx="7238082" cy="1266940"/>
          </a:xfrm>
          <a:prstGeom prst="wedgeRoundRectCallout">
            <a:avLst>
              <a:gd name="adj1" fmla="val 43094"/>
              <a:gd name="adj2" fmla="val 76312"/>
              <a:gd name="adj3" fmla="val 16667"/>
            </a:avLst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PretonSaver</a:t>
            </a:r>
            <a:r>
              <a:rPr lang="ru-RU" b="1" dirty="0" smtClean="0"/>
              <a:t> работает на уровне между приложением и драйвером принтера, поэтому решение корректно работает с 99,9% </a:t>
            </a:r>
            <a:r>
              <a:rPr lang="en-US" b="1" dirty="0" smtClean="0"/>
              <a:t>Windows</a:t>
            </a:r>
            <a:r>
              <a:rPr lang="ru-RU" b="1" dirty="0" smtClean="0"/>
              <a:t>-драйверов.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90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0592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 smtClean="0"/>
              <a:t>PretonSaver Enterprise™</a:t>
            </a:r>
            <a:r>
              <a:rPr lang="ru-RU" sz="2800" b="1" dirty="0" smtClean="0"/>
              <a:t>. </a:t>
            </a:r>
            <a:r>
              <a:rPr lang="en-US" sz="2800" b="1" dirty="0" smtClean="0"/>
              <a:t>ROI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31892" cy="683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731" y="5971141"/>
            <a:ext cx="1580692" cy="7007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6884" y="1388125"/>
            <a:ext cx="10418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демонстрации логики расчета экономической эффективности использования решения </a:t>
            </a:r>
            <a:r>
              <a:rPr lang="en-US" dirty="0" smtClean="0"/>
              <a:t>PretonSaver </a:t>
            </a:r>
            <a:r>
              <a:rPr lang="ru-RU" dirty="0" smtClean="0"/>
              <a:t>смоделируем «теоретического заказчика»: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96884" y="2311407"/>
            <a:ext cx="9722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Количество пользователей: </a:t>
            </a:r>
            <a:r>
              <a:rPr lang="ru-RU" b="1" dirty="0" smtClean="0"/>
              <a:t>500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Используемые принтеры: </a:t>
            </a:r>
            <a:r>
              <a:rPr lang="ru-RU" b="1" dirty="0"/>
              <a:t>HP LaserJet Pro M1132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Используемые картриджи: </a:t>
            </a:r>
            <a:r>
              <a:rPr lang="ru-RU" b="1" dirty="0"/>
              <a:t>HP CE285A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Стоимость картриджа: </a:t>
            </a:r>
            <a:r>
              <a:rPr lang="ru-RU" b="1" dirty="0"/>
              <a:t>2900 рублей.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Ресурс картриджа при 5% заполнении страницы: </a:t>
            </a:r>
            <a:r>
              <a:rPr lang="ru-RU" b="1" dirty="0"/>
              <a:t>1 600 страниц.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Стоимость отпечатка (только тонер): </a:t>
            </a:r>
            <a:r>
              <a:rPr lang="ru-RU" b="1" dirty="0"/>
              <a:t>1,8 руб./стр.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Среднее количество отпечатанных страниц на каждого пользователя с 5% заполнением: </a:t>
            </a:r>
            <a:r>
              <a:rPr lang="ru-RU" b="1" dirty="0" smtClean="0"/>
              <a:t>4000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Уровень экономии </a:t>
            </a:r>
            <a:r>
              <a:rPr lang="en-US" dirty="0"/>
              <a:t>PretonSaver: </a:t>
            </a:r>
            <a:r>
              <a:rPr lang="en-US" b="1" dirty="0"/>
              <a:t>20</a:t>
            </a:r>
            <a:r>
              <a:rPr lang="en-US" b="1" dirty="0" smtClean="0"/>
              <a:t>%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639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0592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 smtClean="0"/>
              <a:t>PretonSaver Enterprise™</a:t>
            </a:r>
            <a:r>
              <a:rPr lang="ru-RU" sz="2800" b="1" dirty="0" smtClean="0"/>
              <a:t>. </a:t>
            </a:r>
            <a:r>
              <a:rPr lang="en-US" sz="2800" b="1" dirty="0" smtClean="0"/>
              <a:t>ROI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31892" cy="683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731" y="5971141"/>
            <a:ext cx="1580692" cy="7007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7403" y="1488041"/>
            <a:ext cx="11004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Стоимость решения PretonSaver </a:t>
            </a:r>
            <a:r>
              <a:rPr lang="ru-RU" dirty="0"/>
              <a:t>(цены </a:t>
            </a:r>
            <a:r>
              <a:rPr lang="ru-RU" dirty="0" smtClean="0"/>
              <a:t>справочные): </a:t>
            </a:r>
            <a:endParaRPr lang="ru-RU" dirty="0"/>
          </a:p>
          <a:p>
            <a:r>
              <a:rPr lang="ru-RU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1год </a:t>
            </a:r>
            <a:r>
              <a:rPr lang="ru-RU" dirty="0"/>
              <a:t>(постоянная лицензия на 500 пользователей + первый год технической поддержки) = </a:t>
            </a:r>
            <a:r>
              <a:rPr lang="ru-RU" b="1" dirty="0"/>
              <a:t>744 000 рублей</a:t>
            </a:r>
            <a:r>
              <a:rPr lang="ru-RU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2 </a:t>
            </a:r>
            <a:r>
              <a:rPr lang="ru-RU" dirty="0"/>
              <a:t>и последующие года (продление технической поддержки) = </a:t>
            </a:r>
            <a:r>
              <a:rPr lang="ru-RU" b="1" dirty="0"/>
              <a:t>141 600 рублей.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5138" y="2852427"/>
            <a:ext cx="1092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Расчет эффективности</a:t>
            </a:r>
            <a:r>
              <a:rPr lang="ru-RU" dirty="0" smtClean="0"/>
              <a:t>:</a:t>
            </a:r>
            <a:endParaRPr lang="en-US" dirty="0" smtClean="0"/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Общая сумма </a:t>
            </a:r>
            <a:r>
              <a:rPr lang="ru-RU" dirty="0"/>
              <a:t>затрат на тонер у заказчика (без PretonSaver) = 4000*500*1,8 = </a:t>
            </a:r>
            <a:r>
              <a:rPr lang="ru-RU" b="1" dirty="0"/>
              <a:t>3 600 000 руб.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Сумма </a:t>
            </a:r>
            <a:r>
              <a:rPr lang="ru-RU" dirty="0"/>
              <a:t>затрат на тонер у заказчика (с применением PretonSaver) = 4000*500*(1,8*(1-0,2)) = </a:t>
            </a:r>
            <a:r>
              <a:rPr lang="ru-RU" b="1" dirty="0"/>
              <a:t>2 880 000 руб</a:t>
            </a:r>
            <a:r>
              <a:rPr lang="ru-RU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Экономия</a:t>
            </a:r>
            <a:r>
              <a:rPr lang="ru-RU" dirty="0"/>
              <a:t>, достигаемая благодаря применению PretonSaver = 3 600 000 – 2 880 000 = </a:t>
            </a:r>
            <a:r>
              <a:rPr lang="ru-RU" b="1" dirty="0"/>
              <a:t>720 000 руб. в год</a:t>
            </a:r>
            <a:r>
              <a:rPr lang="ru-RU" dirty="0"/>
              <a:t>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507787"/>
              </p:ext>
            </p:extLst>
          </p:nvPr>
        </p:nvGraphicFramePr>
        <p:xfrm>
          <a:off x="691718" y="4598640"/>
          <a:ext cx="10515599" cy="110361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5172270"/>
                <a:gridCol w="1125686"/>
                <a:gridCol w="1033718"/>
                <a:gridCol w="1033718"/>
                <a:gridCol w="1033718"/>
                <a:gridCol w="1116489"/>
              </a:tblGrid>
              <a:tr h="183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7" marR="6621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 год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7" marR="6621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 год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7" marR="6621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 год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7" marR="6621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 год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7" marR="6621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 год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7" marR="66217" marT="0" marB="0" anchor="b"/>
                </a:tc>
              </a:tr>
              <a:tr h="183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Затраты на PretonSaver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7" marR="6621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  744 000,00 р.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7" marR="6621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  141 600,00 р.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7" marR="6621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  141 600,00 р.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7" marR="6621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  141 600,00 р.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7" marR="6621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     141 600,00 р.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7" marR="66217" marT="0" marB="0" anchor="b"/>
                </a:tc>
              </a:tr>
              <a:tr h="183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Экономия, достигаемая благодаря использованию PS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7" marR="6621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  720 000,00 р.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7" marR="6621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  720 000,00 р.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7" marR="6621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  720 000,00 р.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7" marR="6621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  720 000,00 р.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7" marR="6621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     720 000,00 р.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7" marR="66217" marT="0" marB="0" anchor="b"/>
                </a:tc>
              </a:tr>
              <a:tr h="3678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Экономия, достигаемая благодаря использованию PS за минусом затрат на решение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7" marR="6621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    24 000,00 р.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7" marR="66217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  578 400,00 р.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7" marR="66217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  578 400,00 р.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7" marR="66217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  578 400,00 р.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7" marR="66217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     578 400,00 р.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7" marR="66217" marT="0" marB="0" anchor="ctr">
                    <a:solidFill>
                      <a:schemeClr val="accent6"/>
                    </a:solidFill>
                  </a:tcPr>
                </a:tc>
              </a:tr>
              <a:tr h="1839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Суммарный эффект от использования PS за 5 лет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7" marR="6621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  </a:t>
                      </a:r>
                      <a:r>
                        <a:rPr lang="ru-RU" sz="1100" b="1" dirty="0">
                          <a:effectLst/>
                        </a:rPr>
                        <a:t>2 289 600,00 р. 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7" marR="66217" marT="0" marB="0" anchor="b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18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0592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Спасибо!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31892" cy="683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731" y="5971141"/>
            <a:ext cx="1580692" cy="7007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31892" y="2839545"/>
            <a:ext cx="2198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Спасибо!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95410" y="3547431"/>
            <a:ext cx="2110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Никита Черняков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95410" y="3947541"/>
            <a:ext cx="2395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preton@bakotech.com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772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0592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Печать. Факты.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31892" cy="683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562" y="5927073"/>
            <a:ext cx="1580692" cy="7007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5259" y="1789172"/>
            <a:ext cx="793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100% заказчиков заинтересованы в оптимизации </a:t>
            </a:r>
            <a:r>
              <a:rPr lang="en-US" sz="2400" dirty="0" smtClean="0"/>
              <a:t>OPEX;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85259" y="2250837"/>
            <a:ext cx="8730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Большинство заказчиков не имеют представления о реальных </a:t>
            </a:r>
          </a:p>
          <a:p>
            <a:r>
              <a:rPr lang="ru-RU" sz="2400" dirty="0" smtClean="0"/>
              <a:t>    расходах на печать</a:t>
            </a:r>
            <a:r>
              <a:rPr lang="en-US" sz="2400" dirty="0" smtClean="0"/>
              <a:t>;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785259" y="3081834"/>
            <a:ext cx="9042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Большинство заказчиков не имеют сформулированной стратегии</a:t>
            </a:r>
          </a:p>
          <a:p>
            <a:r>
              <a:rPr lang="ru-RU" sz="2400" dirty="0" smtClean="0"/>
              <a:t>    печати и способов контроля и учета</a:t>
            </a:r>
            <a:r>
              <a:rPr lang="en-US" sz="2400" dirty="0" smtClean="0"/>
              <a:t>;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785259" y="3912831"/>
            <a:ext cx="88271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«Классические» методы экономии чернил и тонера приводят к </a:t>
            </a:r>
          </a:p>
          <a:p>
            <a:r>
              <a:rPr lang="ru-RU" sz="2400" dirty="0" smtClean="0"/>
              <a:t>    существенной потере качества печатной копии</a:t>
            </a:r>
            <a:r>
              <a:rPr lang="en-US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7824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0592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 smtClean="0"/>
              <a:t>PretonSaver Enterprise™ 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31892" cy="683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562" y="5927073"/>
            <a:ext cx="1580692" cy="7007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93" y="2090758"/>
            <a:ext cx="5740174" cy="8605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31892" y="3510844"/>
            <a:ext cx="84694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- программный продукт, позволяющий сократить затраты на </a:t>
            </a:r>
          </a:p>
          <a:p>
            <a:r>
              <a:rPr lang="ru-RU" sz="2400" dirty="0" smtClean="0"/>
              <a:t>   чернила и тонер – до 50% без существенной потери качества </a:t>
            </a:r>
          </a:p>
          <a:p>
            <a:r>
              <a:rPr lang="ru-RU" sz="2400" dirty="0" smtClean="0"/>
              <a:t>   печатной копии, благодаря запатентованной технологии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</a:t>
            </a:r>
            <a:r>
              <a:rPr lang="en-US" sz="2400" b="1" dirty="0" smtClean="0"/>
              <a:t>Pixel Optimizer</a:t>
            </a:r>
            <a:r>
              <a:rPr lang="en-US" sz="2400" dirty="0" smtClean="0"/>
              <a:t>™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74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0592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 smtClean="0"/>
              <a:t>PretonSaver Enterprise™. </a:t>
            </a:r>
            <a:r>
              <a:rPr lang="ru-RU" sz="2800" b="1" dirty="0" smtClean="0"/>
              <a:t>Основные функции.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31892" cy="683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562" y="5927073"/>
            <a:ext cx="1580692" cy="7007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8463" y="1476260"/>
            <a:ext cx="9657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Сокращение </a:t>
            </a:r>
            <a:r>
              <a:rPr lang="ru-RU" dirty="0"/>
              <a:t>расходов на чернила и тонер – до 50</a:t>
            </a:r>
            <a:r>
              <a:rPr lang="ru-RU" dirty="0" smtClean="0"/>
              <a:t>%, благодаря технологии </a:t>
            </a:r>
            <a:r>
              <a:rPr lang="en-US" dirty="0" smtClean="0"/>
              <a:t>Pixel Optimize</a:t>
            </a:r>
            <a:r>
              <a:rPr lang="en-US" dirty="0"/>
              <a:t>r</a:t>
            </a:r>
            <a:r>
              <a:rPr lang="en-US" dirty="0" smtClean="0"/>
              <a:t>™</a:t>
            </a:r>
            <a:r>
              <a:rPr lang="ru-RU" dirty="0" smtClean="0"/>
              <a:t>;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08463" y="1845592"/>
            <a:ext cx="4894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Простота </a:t>
            </a:r>
            <a:r>
              <a:rPr lang="ru-RU" dirty="0"/>
              <a:t>в установке и администрировании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08463" y="2214924"/>
            <a:ext cx="6669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Создание </a:t>
            </a:r>
            <a:r>
              <a:rPr lang="ru-RU" dirty="0"/>
              <a:t>отчетов об использовании, затратах на печать и т.п.;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8463" y="2579014"/>
            <a:ext cx="100856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Устанавливаемые </a:t>
            </a:r>
            <a:r>
              <a:rPr lang="ru-RU" dirty="0"/>
              <a:t>для принтеров, отдельных пользователей, </a:t>
            </a:r>
            <a:r>
              <a:rPr lang="ru-RU" dirty="0" smtClean="0"/>
              <a:t>групп пользователей </a:t>
            </a:r>
            <a:r>
              <a:rPr lang="ru-RU" dirty="0"/>
              <a:t>и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ru-RU" dirty="0" smtClean="0"/>
              <a:t>приложений </a:t>
            </a:r>
            <a:r>
              <a:rPr lang="ru-RU" dirty="0"/>
              <a:t>параметры использования, такие как, квота на количество страниц печати,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ru-RU" dirty="0" smtClean="0"/>
              <a:t>использование </a:t>
            </a:r>
            <a:r>
              <a:rPr lang="ru-RU" dirty="0"/>
              <a:t>цвета, приоритеты печати, дуплексный режим, запрет печати изображений и т.д.;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8463" y="4639653"/>
            <a:ext cx="9997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Автоматически </a:t>
            </a:r>
            <a:r>
              <a:rPr lang="ru-RU" dirty="0"/>
              <a:t>отображает все принтеры, пользователей и приложения, использующие печать.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8463" y="3502344"/>
            <a:ext cx="39255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Поддержка </a:t>
            </a:r>
            <a:r>
              <a:rPr lang="ru-RU" dirty="0"/>
              <a:t>различных принтеров: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струйных </a:t>
            </a:r>
            <a:r>
              <a:rPr lang="ru-RU" dirty="0"/>
              <a:t>и лазерных;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цветных </a:t>
            </a:r>
            <a:r>
              <a:rPr lang="ru-RU" dirty="0"/>
              <a:t>и монохромных;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локальных </a:t>
            </a:r>
            <a:r>
              <a:rPr lang="ru-RU" dirty="0"/>
              <a:t>и сетевых. </a:t>
            </a:r>
          </a:p>
        </p:txBody>
      </p:sp>
    </p:spTree>
    <p:extLst>
      <p:ext uri="{BB962C8B-B14F-4D97-AF65-F5344CB8AC3E}">
        <p14:creationId xmlns:p14="http://schemas.microsoft.com/office/powerpoint/2010/main" val="22249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0592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 smtClean="0"/>
              <a:t>Pixel Optimizer™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31892" cy="683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562" y="5927073"/>
            <a:ext cx="1580692" cy="7007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56" y="2222442"/>
            <a:ext cx="2627922" cy="1716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9467" y="2764450"/>
            <a:ext cx="75341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запатентованная технология </a:t>
            </a:r>
            <a:r>
              <a:rPr lang="ru-RU" sz="2000" b="1" dirty="0"/>
              <a:t>Pixel Optimizer</a:t>
            </a:r>
            <a:r>
              <a:rPr lang="ru-RU" sz="2000" b="1" dirty="0" smtClean="0"/>
              <a:t>™</a:t>
            </a:r>
            <a:r>
              <a:rPr lang="ru-RU" sz="2000" b="1" dirty="0"/>
              <a:t> </a:t>
            </a:r>
            <a:r>
              <a:rPr lang="ru-RU" sz="2000" dirty="0" smtClean="0"/>
              <a:t>-</a:t>
            </a:r>
          </a:p>
          <a:p>
            <a:r>
              <a:rPr lang="ru-RU" sz="2000" dirty="0" smtClean="0"/>
              <a:t>автоматически </a:t>
            </a:r>
            <a:r>
              <a:rPr lang="ru-RU" sz="2000" dirty="0"/>
              <a:t>идентифицирует и удаляет «избыточные» пиксели, </a:t>
            </a:r>
            <a:endParaRPr lang="ru-RU" sz="2000" dirty="0" smtClean="0"/>
          </a:p>
          <a:p>
            <a:r>
              <a:rPr lang="ru-RU" sz="2000" dirty="0" smtClean="0"/>
              <a:t>не </a:t>
            </a:r>
            <a:r>
              <a:rPr lang="ru-RU" sz="2000" dirty="0"/>
              <a:t>жертвуя при этом качеством отправляемой на </a:t>
            </a:r>
            <a:r>
              <a:rPr lang="ru-RU" sz="2000" dirty="0" smtClean="0"/>
              <a:t>принтер </a:t>
            </a:r>
            <a:r>
              <a:rPr lang="ru-RU" sz="2000" dirty="0"/>
              <a:t>копии. </a:t>
            </a:r>
          </a:p>
        </p:txBody>
      </p:sp>
    </p:spTree>
    <p:extLst>
      <p:ext uri="{BB962C8B-B14F-4D97-AF65-F5344CB8AC3E}">
        <p14:creationId xmlns:p14="http://schemas.microsoft.com/office/powerpoint/2010/main" val="288504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0592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 smtClean="0"/>
              <a:t>Pixel Optimizer™</a:t>
            </a:r>
            <a:r>
              <a:rPr lang="ru-RU" sz="2800" b="1" dirty="0" smtClean="0"/>
              <a:t>. Как это работает?  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31892" cy="683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562" y="5927073"/>
            <a:ext cx="1580692" cy="700719"/>
          </a:xfrm>
          <a:prstGeom prst="rect">
            <a:avLst/>
          </a:prstGeom>
        </p:spPr>
      </p:pic>
      <p:pic>
        <p:nvPicPr>
          <p:cNvPr id="8" name="Рисунок 7" descr="http://www.preton.com/NewLP/LP_7_2/images/step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49" y="1367239"/>
            <a:ext cx="1038225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ww.preton.com/NewLP/LP_7_2/images/step2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793" y="1374860"/>
            <a:ext cx="145732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www.preton.com/NewLP/LP_7_2/images/step3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11" y="3105474"/>
            <a:ext cx="171450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www.preton.com/NewLP/LP_7_2/images/step4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805" y="2959366"/>
            <a:ext cx="20193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www.preton.com/NewLP/LP_7_2/images/step5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11" y="5012863"/>
            <a:ext cx="1257300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325640" y="1238425"/>
            <a:ext cx="40927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Шаг 1. </a:t>
            </a:r>
            <a:r>
              <a:rPr lang="ru-RU" dirty="0"/>
              <a:t>Любой текст или изображение </a:t>
            </a:r>
            <a:endParaRPr lang="ru-RU" dirty="0" smtClean="0"/>
          </a:p>
          <a:p>
            <a:r>
              <a:rPr lang="ru-RU" dirty="0" smtClean="0"/>
              <a:t>создаваемое </a:t>
            </a:r>
            <a:r>
              <a:rPr lang="ru-RU" dirty="0"/>
              <a:t>на </a:t>
            </a:r>
            <a:r>
              <a:rPr lang="ru-RU" dirty="0" smtClean="0"/>
              <a:t>компьютере </a:t>
            </a:r>
            <a:r>
              <a:rPr lang="ru-RU" dirty="0"/>
              <a:t>состоит </a:t>
            </a:r>
            <a:r>
              <a:rPr lang="ru-RU" dirty="0" smtClean="0"/>
              <a:t>из</a:t>
            </a:r>
          </a:p>
          <a:p>
            <a:r>
              <a:rPr lang="ru-RU" dirty="0" smtClean="0"/>
              <a:t>пикселей </a:t>
            </a:r>
            <a:r>
              <a:rPr lang="ru-RU" dirty="0"/>
              <a:t>– наименьшего логического </a:t>
            </a:r>
            <a:endParaRPr lang="ru-RU" dirty="0" smtClean="0"/>
          </a:p>
          <a:p>
            <a:r>
              <a:rPr lang="ru-RU" dirty="0" smtClean="0"/>
              <a:t>элемента </a:t>
            </a:r>
            <a:r>
              <a:rPr lang="ru-RU" dirty="0"/>
              <a:t>двумерного цифрового </a:t>
            </a:r>
            <a:endParaRPr lang="ru-RU" dirty="0" smtClean="0"/>
          </a:p>
          <a:p>
            <a:r>
              <a:rPr lang="ru-RU" dirty="0"/>
              <a:t>и</a:t>
            </a:r>
            <a:r>
              <a:rPr lang="ru-RU" dirty="0" smtClean="0"/>
              <a:t>зображения.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352105" y="1239708"/>
            <a:ext cx="33409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Шаг 2. </a:t>
            </a:r>
            <a:r>
              <a:rPr lang="ru-RU" dirty="0"/>
              <a:t>При выводе на печать </a:t>
            </a:r>
            <a:endParaRPr lang="ru-RU" dirty="0" smtClean="0"/>
          </a:p>
          <a:p>
            <a:r>
              <a:rPr lang="ru-RU" dirty="0" smtClean="0"/>
              <a:t>драйвер </a:t>
            </a:r>
            <a:r>
              <a:rPr lang="ru-RU" dirty="0"/>
              <a:t>принтера </a:t>
            </a:r>
            <a:r>
              <a:rPr lang="ru-RU" dirty="0" smtClean="0"/>
              <a:t>преобразует </a:t>
            </a:r>
          </a:p>
          <a:p>
            <a:r>
              <a:rPr lang="ru-RU" dirty="0" smtClean="0"/>
              <a:t>изображение</a:t>
            </a:r>
            <a:r>
              <a:rPr lang="ru-RU" dirty="0"/>
              <a:t>, разделяя его на </a:t>
            </a:r>
            <a:endParaRPr lang="ru-RU" dirty="0" smtClean="0"/>
          </a:p>
          <a:p>
            <a:r>
              <a:rPr lang="ru-RU" dirty="0" smtClean="0"/>
              <a:t>точки </a:t>
            </a:r>
            <a:r>
              <a:rPr lang="ru-RU" dirty="0"/>
              <a:t>круглой формы.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68411" y="2959366"/>
            <a:ext cx="39959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Шаг 3</a:t>
            </a:r>
            <a:r>
              <a:rPr lang="ru-RU" dirty="0"/>
              <a:t>. В процессе печати </a:t>
            </a:r>
            <a:endParaRPr lang="ru-RU" dirty="0" smtClean="0"/>
          </a:p>
          <a:p>
            <a:r>
              <a:rPr lang="ru-RU" dirty="0" smtClean="0"/>
              <a:t>происходит </a:t>
            </a:r>
            <a:r>
              <a:rPr lang="ru-RU" dirty="0"/>
              <a:t>наслоение этих </a:t>
            </a:r>
            <a:endParaRPr lang="ru-RU" dirty="0" smtClean="0"/>
          </a:p>
          <a:p>
            <a:r>
              <a:rPr lang="ru-RU" dirty="0" smtClean="0"/>
              <a:t>круглых </a:t>
            </a:r>
            <a:r>
              <a:rPr lang="ru-RU" dirty="0"/>
              <a:t>точек друг на друга,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/>
              <a:t>приводит к </a:t>
            </a:r>
            <a:r>
              <a:rPr lang="ru-RU" dirty="0" smtClean="0"/>
              <a:t>образованию </a:t>
            </a:r>
          </a:p>
          <a:p>
            <a:r>
              <a:rPr lang="ru-RU" dirty="0" smtClean="0"/>
              <a:t>«</a:t>
            </a:r>
            <a:r>
              <a:rPr lang="ru-RU" dirty="0"/>
              <a:t>избыточных» пикселей и излишнему </a:t>
            </a:r>
            <a:endParaRPr lang="ru-RU" dirty="0" smtClean="0"/>
          </a:p>
          <a:p>
            <a:r>
              <a:rPr lang="ru-RU" dirty="0" smtClean="0"/>
              <a:t>расходованию </a:t>
            </a:r>
            <a:r>
              <a:rPr lang="ru-RU" dirty="0"/>
              <a:t>чернил и тонера.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52105" y="2889151"/>
            <a:ext cx="37127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Шаг 4</a:t>
            </a:r>
            <a:r>
              <a:rPr lang="ru-RU" dirty="0"/>
              <a:t>. Алгоритмы, используемые в </a:t>
            </a:r>
            <a:endParaRPr lang="ru-RU" dirty="0" smtClean="0"/>
          </a:p>
          <a:p>
            <a:r>
              <a:rPr lang="ru-RU" dirty="0" smtClean="0"/>
              <a:t>технологии </a:t>
            </a:r>
            <a:r>
              <a:rPr lang="ru-RU" b="1" dirty="0"/>
              <a:t>Pixel Optimizer</a:t>
            </a:r>
            <a:r>
              <a:rPr lang="ru-RU" dirty="0"/>
              <a:t>™ </a:t>
            </a:r>
            <a:endParaRPr lang="ru-RU" dirty="0" smtClean="0"/>
          </a:p>
          <a:p>
            <a:r>
              <a:rPr lang="ru-RU" dirty="0" smtClean="0"/>
              <a:t>определяют </a:t>
            </a:r>
            <a:r>
              <a:rPr lang="ru-RU" dirty="0"/>
              <a:t>и удаляет такие </a:t>
            </a:r>
            <a:endParaRPr lang="ru-RU" dirty="0" smtClean="0"/>
          </a:p>
          <a:p>
            <a:r>
              <a:rPr lang="ru-RU" dirty="0" smtClean="0"/>
              <a:t>«избыточные</a:t>
            </a:r>
            <a:r>
              <a:rPr lang="ru-RU" dirty="0"/>
              <a:t>» пиксели.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8411" y="5102908"/>
            <a:ext cx="76474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Шаг 5</a:t>
            </a:r>
            <a:r>
              <a:rPr lang="ru-RU" dirty="0"/>
              <a:t>. Чернила и тонер заполняют пробелы на месте </a:t>
            </a:r>
            <a:r>
              <a:rPr lang="ru-RU" dirty="0" smtClean="0"/>
              <a:t>удаленных </a:t>
            </a:r>
            <a:r>
              <a:rPr lang="ru-RU" dirty="0"/>
              <a:t>пикселей, </a:t>
            </a:r>
            <a:endParaRPr lang="ru-RU" dirty="0" smtClean="0"/>
          </a:p>
          <a:p>
            <a:r>
              <a:rPr lang="ru-RU" dirty="0" smtClean="0"/>
              <a:t>тем </a:t>
            </a:r>
            <a:r>
              <a:rPr lang="ru-RU" dirty="0"/>
              <a:t>самым сохраняя изначальный </a:t>
            </a:r>
            <a:r>
              <a:rPr lang="ru-RU" dirty="0" smtClean="0"/>
              <a:t>качественный </a:t>
            </a:r>
            <a:r>
              <a:rPr lang="ru-RU" dirty="0"/>
              <a:t>уровень отпечатка.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этом экономия на </a:t>
            </a:r>
            <a:r>
              <a:rPr lang="ru-RU" dirty="0" smtClean="0"/>
              <a:t>расходовании </a:t>
            </a:r>
            <a:r>
              <a:rPr lang="ru-RU" dirty="0"/>
              <a:t>чернил и тонера достигает </a:t>
            </a:r>
            <a:r>
              <a:rPr lang="ru-RU" dirty="0" smtClean="0"/>
              <a:t>50</a:t>
            </a:r>
            <a:r>
              <a:rPr lang="ru-RU" dirty="0"/>
              <a:t>%. </a:t>
            </a:r>
          </a:p>
        </p:txBody>
      </p:sp>
    </p:spTree>
    <p:extLst>
      <p:ext uri="{BB962C8B-B14F-4D97-AF65-F5344CB8AC3E}">
        <p14:creationId xmlns:p14="http://schemas.microsoft.com/office/powerpoint/2010/main" val="304842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0592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Экономия, благодаря использованию </a:t>
            </a:r>
            <a:r>
              <a:rPr lang="en-US" sz="2800" b="1" dirty="0" smtClean="0"/>
              <a:t>Pixel Optimizer™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31892" cy="683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562" y="5927073"/>
            <a:ext cx="1580692" cy="7007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1807" y="1001924"/>
            <a:ext cx="107283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b="1" dirty="0" smtClean="0"/>
              <a:t>PretonSaver Enterprise</a:t>
            </a:r>
            <a:r>
              <a:rPr lang="en-US" dirty="0" smtClean="0"/>
              <a:t>™ </a:t>
            </a:r>
            <a:r>
              <a:rPr lang="ru-RU" dirty="0" smtClean="0"/>
              <a:t>позволяет устанавливать для каждого принтера, отдельного пользователя,</a:t>
            </a:r>
          </a:p>
          <a:p>
            <a:pPr algn="just"/>
            <a:r>
              <a:rPr lang="ru-RU" dirty="0" smtClean="0"/>
              <a:t>группы пользователей, приложений желаемый уровень экономии по каждой из трех групп выводимой на </a:t>
            </a:r>
          </a:p>
          <a:p>
            <a:pPr algn="just"/>
            <a:r>
              <a:rPr lang="ru-RU" dirty="0" smtClean="0"/>
              <a:t>печать информации: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04" y="2969584"/>
            <a:ext cx="10813989" cy="20602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97154" y="2242090"/>
            <a:ext cx="1290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Графики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97154" y="1914084"/>
            <a:ext cx="182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Изображения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97154" y="2600252"/>
            <a:ext cx="972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64238" y="5342166"/>
            <a:ext cx="11463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Благодаря этому возможно добиться оптимального уровня экономии при сохранении заданного уровня качества.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42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0592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Экономия, благодаря правилам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31892" cy="683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562" y="5927073"/>
            <a:ext cx="1580692" cy="7007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0291" y="1182495"/>
            <a:ext cx="9391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b="1" dirty="0" smtClean="0"/>
              <a:t>PretonSaver Enterprise</a:t>
            </a:r>
            <a:r>
              <a:rPr lang="en-US" dirty="0" smtClean="0"/>
              <a:t>™ </a:t>
            </a:r>
            <a:r>
              <a:rPr lang="ru-RU" dirty="0" smtClean="0"/>
              <a:t>позволяет устанавливать следующие правила и ограничения печати: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41513" y="1921159"/>
            <a:ext cx="500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Квотирование печати на день, неделю месяц;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41513" y="2290491"/>
            <a:ext cx="5702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Принудительная двухсторонняя (дуплексная) печать;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41513" y="2659823"/>
            <a:ext cx="4287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Принудительная монохромная печать;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641513" y="3029155"/>
            <a:ext cx="8193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Запрет на печать из определенных приложений, на определённых принтерах;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641512" y="3398487"/>
            <a:ext cx="6468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Принудительная печать нескольких страниц на одном листе;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641512" y="3767819"/>
            <a:ext cx="413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Запрет на печать изображений и т.п.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69484" y="4871158"/>
            <a:ext cx="10822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Благодаря этим настройкам заказчик может добиться не только экономии чернил и тонера, но и экономии </a:t>
            </a:r>
          </a:p>
          <a:p>
            <a:r>
              <a:rPr lang="ru-RU" b="1" dirty="0" smtClean="0"/>
              <a:t>бумаги</a:t>
            </a:r>
            <a:r>
              <a:rPr lang="en-US" b="1" dirty="0" smtClean="0"/>
              <a:t> </a:t>
            </a:r>
            <a:r>
              <a:rPr lang="ru-RU" b="1" dirty="0" smtClean="0"/>
              <a:t>и электроэнергии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70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0592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Отчеты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31892" cy="683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562" y="5927073"/>
            <a:ext cx="1580692" cy="7007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6154" y="967217"/>
            <a:ext cx="11279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Благодаря возможности установить стоимость каждого отпечатка – пользователь сможет наглядно видеть </a:t>
            </a:r>
          </a:p>
          <a:p>
            <a:r>
              <a:rPr lang="ru-RU" dirty="0"/>
              <a:t>в</a:t>
            </a:r>
            <a:r>
              <a:rPr lang="ru-RU" dirty="0" smtClean="0"/>
              <a:t> отчетах по использованию реальную экономию в рублях, реальные расходы на печать по всей организации</a:t>
            </a:r>
          </a:p>
          <a:p>
            <a:r>
              <a:rPr lang="ru-RU" dirty="0"/>
              <a:t>в</a:t>
            </a:r>
            <a:r>
              <a:rPr lang="ru-RU" dirty="0" smtClean="0"/>
              <a:t> целом, а так же по отдельным пользователям или группам пользователей с актуальным процентом экономии.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6154" y="2054977"/>
            <a:ext cx="10270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Кроме того, </a:t>
            </a:r>
            <a:r>
              <a:rPr lang="en-US" dirty="0" smtClean="0"/>
              <a:t>PretonSaver Enterprise™</a:t>
            </a:r>
            <a:r>
              <a:rPr lang="ru-RU" dirty="0" smtClean="0"/>
              <a:t> позволяет наглядно видеть экономию на бумаге, выбросах </a:t>
            </a:r>
            <a:r>
              <a:rPr lang="en-US" dirty="0" smtClean="0"/>
              <a:t>CO2 </a:t>
            </a:r>
            <a:r>
              <a:rPr lang="ru-RU" dirty="0" smtClean="0"/>
              <a:t>и </a:t>
            </a:r>
          </a:p>
          <a:p>
            <a:r>
              <a:rPr lang="ru-RU" dirty="0" smtClean="0"/>
              <a:t>электроэнергии.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81" y="2812006"/>
            <a:ext cx="9449834" cy="340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3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1115</Words>
  <Application>Microsoft Office PowerPoint</Application>
  <PresentationFormat>Широкоэкранный</PresentationFormat>
  <Paragraphs>150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Nikita.Cherniakov@bakotech.com</dc:creator>
  <cp:lastModifiedBy>Nikita.Cherniakov@bakotech.com</cp:lastModifiedBy>
  <cp:revision>38</cp:revision>
  <dcterms:created xsi:type="dcterms:W3CDTF">2014-04-16T07:17:03Z</dcterms:created>
  <dcterms:modified xsi:type="dcterms:W3CDTF">2015-02-02T12:28:44Z</dcterms:modified>
</cp:coreProperties>
</file>